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687" r:id="rId3"/>
    <p:sldId id="688" r:id="rId4"/>
    <p:sldId id="689" r:id="rId5"/>
    <p:sldId id="690" r:id="rId6"/>
    <p:sldId id="691" r:id="rId7"/>
    <p:sldId id="692" r:id="rId8"/>
    <p:sldId id="693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01" r:id="rId17"/>
    <p:sldId id="702" r:id="rId18"/>
    <p:sldId id="703" r:id="rId19"/>
    <p:sldId id="704" r:id="rId20"/>
    <p:sldId id="705" r:id="rId21"/>
    <p:sldId id="706" r:id="rId22"/>
    <p:sldId id="707" r:id="rId23"/>
    <p:sldId id="708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716" r:id="rId32"/>
    <p:sldId id="717" r:id="rId33"/>
    <p:sldId id="718" r:id="rId34"/>
    <p:sldId id="719" r:id="rId35"/>
    <p:sldId id="720" r:id="rId36"/>
    <p:sldId id="721" r:id="rId37"/>
    <p:sldId id="722" r:id="rId38"/>
    <p:sldId id="723" r:id="rId39"/>
    <p:sldId id="724" r:id="rId40"/>
    <p:sldId id="725" r:id="rId41"/>
    <p:sldId id="726" r:id="rId42"/>
    <p:sldId id="727" r:id="rId43"/>
    <p:sldId id="72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8498BD"/>
    <a:srgbClr val="C2C2C2"/>
    <a:srgbClr val="514870"/>
    <a:srgbClr val="FFFFFF"/>
    <a:srgbClr val="FFFDFF"/>
    <a:srgbClr val="D2D0D2"/>
    <a:srgbClr val="D5D3D5"/>
    <a:srgbClr val="FD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84" autoAdjust="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22" Type="http://schemas.microsoft.com/office/2016/11/relationships/changesInfo" Target="changesInfos/changesInfo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douh Alenezi" userId="aaa25a7cb57ba53e" providerId="LiveId" clId="{1C9E1182-6277-43A7-837D-71BBADE35AB7}"/>
    <pc:docChg chg="custSel modSld">
      <pc:chgData name="Mamdouh Alenezi" userId="aaa25a7cb57ba53e" providerId="LiveId" clId="{1C9E1182-6277-43A7-837D-71BBADE35AB7}" dt="2022-04-01T02:45:00.476" v="0" actId="313"/>
      <pc:docMkLst>
        <pc:docMk/>
      </pc:docMkLst>
      <pc:sldChg chg="modSp mod">
        <pc:chgData name="Mamdouh Alenezi" userId="aaa25a7cb57ba53e" providerId="LiveId" clId="{1C9E1182-6277-43A7-837D-71BBADE35AB7}" dt="2022-04-01T02:45:00.476" v="0" actId="313"/>
        <pc:sldMkLst>
          <pc:docMk/>
          <pc:sldMk cId="2924300342" sldId="495"/>
        </pc:sldMkLst>
        <pc:spChg chg="mod">
          <ac:chgData name="Mamdouh Alenezi" userId="aaa25a7cb57ba53e" providerId="LiveId" clId="{1C9E1182-6277-43A7-837D-71BBADE35AB7}" dt="2022-04-01T02:45:00.476" v="0" actId="313"/>
          <ac:spMkLst>
            <pc:docMk/>
            <pc:sldMk cId="2924300342" sldId="49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9887-9249-49FD-809A-BACB264048C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7A4B-4191-4CEB-845D-77B454B7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B6DA-3BC2-4CE7-A993-99D7FEBD02C0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74" y="196526"/>
            <a:ext cx="2848687" cy="16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F473-F444-4EFC-A03F-2667B9ADE168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CF8-5787-4245-B619-BF2A792F7E4A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066801"/>
            <a:ext cx="11176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1" y="3657601"/>
            <a:ext cx="11131549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8AC8-8B71-45B5-BA25-3158C65488BD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53037-33FC-4E5E-B16A-0A00968DF2AD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9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143000"/>
            <a:ext cx="11277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569C-91EC-4D91-8344-57E0BB66D955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FC8F-D190-4A56-B0D6-9B17B1CF7D21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A494-3D15-4845-B2BB-431DA58C1BF4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185-ADBF-4CA9-87CC-C9469222E471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2C1A-4149-4894-8FA1-B36EA10C737E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51FC-A19B-474A-B34B-936A591E36AE}" type="datetime1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6587-313B-47BD-A7F8-6560542966D6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466B-BB83-4A0D-B2AA-97CE26C75735}" type="datetime1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AEF0-86C2-43DB-8AD2-2413E23D7DBE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A122-7513-4B7D-A51A-27C52419C719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CD88-7B1B-41EF-8D3E-AE249FC0A04C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2315"/>
            <a:ext cx="9144000" cy="2387600"/>
          </a:xfrm>
        </p:spPr>
        <p:txBody>
          <a:bodyPr/>
          <a:lstStyle/>
          <a:p>
            <a:r>
              <a:rPr lang="en-US" dirty="0"/>
              <a:t>Tailoring, Models, Methods, and Artifacts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199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SE423: Software Project Management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aspects that can be tailored include:</a:t>
            </a:r>
          </a:p>
          <a:p>
            <a:pPr lvl="1"/>
            <a:r>
              <a:rPr lang="en-US" dirty="0" smtClean="0"/>
              <a:t>Processes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Process tailoring for the selected life cycle and development approach includes </a:t>
            </a:r>
            <a:r>
              <a:rPr lang="en-US" dirty="0" smtClean="0"/>
              <a:t>determining which </a:t>
            </a:r>
            <a:r>
              <a:rPr lang="en-US" dirty="0"/>
              <a:t>portions or elements should be:</a:t>
            </a:r>
          </a:p>
          <a:p>
            <a:pPr lvl="3"/>
            <a:r>
              <a:rPr lang="en-US" dirty="0" smtClean="0"/>
              <a:t>Added</a:t>
            </a:r>
          </a:p>
          <a:p>
            <a:pPr lvl="3"/>
            <a:r>
              <a:rPr lang="en-US" dirty="0" smtClean="0"/>
              <a:t>Modified</a:t>
            </a:r>
          </a:p>
          <a:p>
            <a:pPr lvl="3"/>
            <a:r>
              <a:rPr lang="en-US" dirty="0" smtClean="0"/>
              <a:t>Removed</a:t>
            </a:r>
          </a:p>
          <a:p>
            <a:pPr lvl="3"/>
            <a:r>
              <a:rPr lang="en-US" dirty="0" smtClean="0"/>
              <a:t>Blended</a:t>
            </a:r>
          </a:p>
          <a:p>
            <a:pPr lvl="3"/>
            <a:r>
              <a:rPr lang="en-US" dirty="0" smtClean="0"/>
              <a:t>Aligned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1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aspects that can be tailored include:</a:t>
            </a:r>
          </a:p>
          <a:p>
            <a:pPr lvl="1"/>
            <a:r>
              <a:rPr lang="en-US" dirty="0" smtClean="0"/>
              <a:t>Engagement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Tailoring engagement for the people involved in the project includes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People</a:t>
            </a:r>
          </a:p>
          <a:p>
            <a:pPr lvl="3"/>
            <a:r>
              <a:rPr lang="en-US" dirty="0" smtClean="0"/>
              <a:t>Empowerment</a:t>
            </a:r>
          </a:p>
          <a:p>
            <a:pPr lvl="3"/>
            <a:r>
              <a:rPr lang="en-US" dirty="0"/>
              <a:t>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5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aspects that can be tailored include:</a:t>
            </a:r>
          </a:p>
          <a:p>
            <a:pPr lvl="1"/>
            <a:r>
              <a:rPr lang="en-US" dirty="0" smtClean="0"/>
              <a:t>Tools</a:t>
            </a:r>
          </a:p>
          <a:p>
            <a:pPr lvl="2"/>
            <a:r>
              <a:rPr lang="en-US" dirty="0"/>
              <a:t>Selecting the tools (e.g., software or equipment) the project team will use for the </a:t>
            </a:r>
            <a:r>
              <a:rPr lang="en-US" dirty="0" smtClean="0"/>
              <a:t>project is </a:t>
            </a:r>
            <a:r>
              <a:rPr lang="en-US" dirty="0"/>
              <a:t>a form of tailoring. </a:t>
            </a:r>
            <a:endParaRPr lang="en-US" dirty="0" smtClean="0"/>
          </a:p>
          <a:p>
            <a:pPr lvl="2"/>
            <a:r>
              <a:rPr lang="en-US" dirty="0" smtClean="0"/>
              <a:t>Often</a:t>
            </a:r>
            <a:r>
              <a:rPr lang="en-US" dirty="0"/>
              <a:t>, the project team has the best insight into the most suitable tools </a:t>
            </a:r>
            <a:r>
              <a:rPr lang="en-US" dirty="0" smtClean="0"/>
              <a:t>for the </a:t>
            </a:r>
            <a:r>
              <a:rPr lang="en-US" dirty="0"/>
              <a:t>situation, but those choices might need tempering based on the associated costs. </a:t>
            </a:r>
            <a:endParaRPr lang="en-US" dirty="0" smtClean="0"/>
          </a:p>
          <a:p>
            <a:pPr lvl="2"/>
            <a:r>
              <a:rPr lang="en-US" dirty="0" smtClean="0"/>
              <a:t>Additionally, organizational </a:t>
            </a:r>
            <a:r>
              <a:rPr lang="en-US" dirty="0"/>
              <a:t>leaders can impose constraints that the project team cannot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7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aspects that can be tailored include:</a:t>
            </a:r>
          </a:p>
          <a:p>
            <a:pPr lvl="1"/>
            <a:r>
              <a:rPr lang="en-US" dirty="0" smtClean="0"/>
              <a:t>Methods </a:t>
            </a:r>
            <a:r>
              <a:rPr lang="en-US" dirty="0"/>
              <a:t>and </a:t>
            </a:r>
            <a:r>
              <a:rPr lang="en-US" dirty="0" smtClean="0"/>
              <a:t>artifacts</a:t>
            </a:r>
          </a:p>
          <a:p>
            <a:pPr lvl="2"/>
            <a:r>
              <a:rPr lang="en-US" dirty="0"/>
              <a:t>Tailoring the means that will be used to achieve the project outcomes is performed so that </a:t>
            </a:r>
            <a:r>
              <a:rPr lang="en-US" dirty="0" smtClean="0"/>
              <a:t>the methods </a:t>
            </a:r>
            <a:r>
              <a:rPr lang="en-US" dirty="0"/>
              <a:t>are suited for the environment and the culture. </a:t>
            </a:r>
            <a:endParaRPr lang="en-US" dirty="0" smtClean="0"/>
          </a:p>
          <a:p>
            <a:pPr lvl="2"/>
            <a:r>
              <a:rPr lang="en-US" dirty="0" smtClean="0"/>
              <a:t>Tailoring </a:t>
            </a:r>
            <a:r>
              <a:rPr lang="en-US" dirty="0"/>
              <a:t>the documents, templates, </a:t>
            </a:r>
            <a:r>
              <a:rPr lang="en-US" dirty="0" smtClean="0"/>
              <a:t>and other </a:t>
            </a:r>
            <a:r>
              <a:rPr lang="en-US" dirty="0"/>
              <a:t>artifacts that will be used on the project helps to make sure the artifacts are appropriate for </a:t>
            </a:r>
            <a:r>
              <a:rPr lang="en-US" dirty="0" smtClean="0"/>
              <a:t>the project </a:t>
            </a:r>
            <a:r>
              <a:rPr lang="en-US" dirty="0"/>
              <a:t>and the organization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7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Tailoring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20" y="1690688"/>
            <a:ext cx="8440328" cy="45726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1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Initial Development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339168" cy="1329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024" y="3154680"/>
            <a:ext cx="441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Selecting the Initial Development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05" y="1708993"/>
            <a:ext cx="3296110" cy="1562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601" y="3271311"/>
            <a:ext cx="442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Tailoring the Approach for the 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1507" y="5727426"/>
            <a:ext cx="385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Tailoring the Approach for the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89" y="4029039"/>
            <a:ext cx="5944430" cy="1648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968" y="4029039"/>
            <a:ext cx="4610743" cy="16671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11867" y="5723908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Implement Ongoing Improvement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1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the Organizational and Project Factors When Tailoring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05" y="2048396"/>
            <a:ext cx="8497486" cy="39057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6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</a:t>
            </a:r>
            <a:r>
              <a:rPr lang="en-US" dirty="0"/>
              <a:t>for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attributes influence tailoring for the project.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include, but are not limited to:</a:t>
            </a:r>
          </a:p>
          <a:p>
            <a:pPr lvl="1"/>
            <a:r>
              <a:rPr lang="en-US" dirty="0" smtClean="0"/>
              <a:t>Product/deliverable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team, and</a:t>
            </a:r>
          </a:p>
          <a:p>
            <a:pPr lvl="1"/>
            <a:r>
              <a:rPr lang="en-US" dirty="0" smtClean="0"/>
              <a:t>Culture.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1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</a:t>
            </a:r>
            <a:r>
              <a:rPr lang="en-US" dirty="0"/>
              <a:t>for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Product/Deliverable</a:t>
            </a:r>
          </a:p>
          <a:p>
            <a:pPr lvl="1"/>
            <a:r>
              <a:rPr lang="en-US" dirty="0"/>
              <a:t>Attributes associated with the product or deliverable include, but are not limited </a:t>
            </a:r>
            <a:r>
              <a:rPr lang="en-US" dirty="0" smtClean="0"/>
              <a:t>to:</a:t>
            </a:r>
          </a:p>
          <a:p>
            <a:pPr lvl="2"/>
            <a:r>
              <a:rPr lang="en-US" dirty="0" smtClean="0"/>
              <a:t>Compliance/criticality</a:t>
            </a:r>
          </a:p>
          <a:p>
            <a:pPr lvl="2"/>
            <a:r>
              <a:rPr lang="en-US" dirty="0" smtClean="0"/>
              <a:t>Type </a:t>
            </a:r>
            <a:r>
              <a:rPr lang="en-US" dirty="0"/>
              <a:t>of </a:t>
            </a:r>
            <a:r>
              <a:rPr lang="en-US" dirty="0" smtClean="0"/>
              <a:t>product/deliverable</a:t>
            </a:r>
          </a:p>
          <a:p>
            <a:pPr lvl="2"/>
            <a:r>
              <a:rPr lang="en-US" dirty="0" smtClean="0"/>
              <a:t>Industry market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Time frame</a:t>
            </a:r>
          </a:p>
          <a:p>
            <a:pPr lvl="2"/>
            <a:r>
              <a:rPr lang="en-US" dirty="0" smtClean="0"/>
              <a:t>Stability </a:t>
            </a:r>
            <a:r>
              <a:rPr lang="en-US" dirty="0"/>
              <a:t>of </a:t>
            </a:r>
            <a:r>
              <a:rPr lang="en-US" dirty="0" smtClean="0"/>
              <a:t>requirements</a:t>
            </a:r>
            <a:endParaRPr lang="en-US" dirty="0"/>
          </a:p>
          <a:p>
            <a:pPr lvl="2"/>
            <a:r>
              <a:rPr lang="en-US" dirty="0" smtClean="0"/>
              <a:t>Security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4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</a:t>
            </a:r>
            <a:r>
              <a:rPr lang="en-US" dirty="0"/>
              <a:t>for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Team</a:t>
            </a:r>
          </a:p>
          <a:p>
            <a:pPr lvl="1"/>
            <a:r>
              <a:rPr lang="en-US" dirty="0"/>
              <a:t>Project team considerations include:</a:t>
            </a:r>
            <a:endParaRPr lang="en-US" dirty="0" smtClean="0"/>
          </a:p>
          <a:p>
            <a:pPr lvl="2"/>
            <a:r>
              <a:rPr lang="en-US" dirty="0"/>
              <a:t>Project team size</a:t>
            </a:r>
          </a:p>
          <a:p>
            <a:pPr lvl="2"/>
            <a:r>
              <a:rPr lang="en-US" dirty="0"/>
              <a:t>Project team geography</a:t>
            </a:r>
          </a:p>
          <a:p>
            <a:pPr lvl="2"/>
            <a:r>
              <a:rPr lang="en-US" dirty="0"/>
              <a:t>Organizational distribution</a:t>
            </a:r>
          </a:p>
          <a:p>
            <a:pPr lvl="2"/>
            <a:r>
              <a:rPr lang="en-US" dirty="0"/>
              <a:t>Project team experience</a:t>
            </a:r>
          </a:p>
          <a:p>
            <a:pPr lvl="2"/>
            <a:r>
              <a:rPr lang="en-US" dirty="0"/>
              <a:t>Access to customer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Tailoring</a:t>
            </a:r>
          </a:p>
          <a:p>
            <a:r>
              <a:rPr lang="en-US" dirty="0"/>
              <a:t>Models, Methods, and Artifacts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</a:t>
            </a:r>
            <a:r>
              <a:rPr lang="en-US" dirty="0"/>
              <a:t>for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Culture</a:t>
            </a:r>
            <a:endParaRPr lang="en-US" dirty="0" smtClean="0"/>
          </a:p>
          <a:p>
            <a:pPr lvl="1"/>
            <a:r>
              <a:rPr lang="en-US" dirty="0"/>
              <a:t>Evaluating the culture includes considerations regarding:</a:t>
            </a:r>
            <a:endParaRPr lang="en-US" dirty="0" smtClean="0"/>
          </a:p>
          <a:p>
            <a:pPr lvl="2"/>
            <a:r>
              <a:rPr lang="en-US" dirty="0"/>
              <a:t>Buy-in</a:t>
            </a:r>
          </a:p>
          <a:p>
            <a:pPr lvl="2"/>
            <a:r>
              <a:rPr lang="en-US" dirty="0"/>
              <a:t>Trust</a:t>
            </a:r>
          </a:p>
          <a:p>
            <a:pPr lvl="2"/>
            <a:r>
              <a:rPr lang="en-US" dirty="0"/>
              <a:t>Empowerment</a:t>
            </a:r>
          </a:p>
          <a:p>
            <a:pPr lvl="2"/>
            <a:r>
              <a:rPr lang="en-US" dirty="0"/>
              <a:t>Organizational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6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Ongoing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tailoring is not a single, one-time exercise.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progressive elaboration</a:t>
            </a:r>
            <a:r>
              <a:rPr lang="en-US" dirty="0" smtClean="0"/>
              <a:t>, issues </a:t>
            </a:r>
            <a:r>
              <a:rPr lang="en-US" dirty="0"/>
              <a:t>with how the project team is working, how the product or deliverable is evolving, and </a:t>
            </a:r>
            <a:r>
              <a:rPr lang="en-US" dirty="0" smtClean="0"/>
              <a:t>other learnings </a:t>
            </a:r>
            <a:r>
              <a:rPr lang="en-US" dirty="0"/>
              <a:t>will indicate where further tailoring could bring improvements. </a:t>
            </a:r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/>
              <a:t>points, </a:t>
            </a:r>
            <a:r>
              <a:rPr lang="en-US" dirty="0" smtClean="0"/>
              <a:t>phase gates</a:t>
            </a:r>
            <a:r>
              <a:rPr lang="en-US" dirty="0"/>
              <a:t>, and retrospectives all provide opportunities to inspect and adapt the process, </a:t>
            </a:r>
            <a:r>
              <a:rPr lang="en-US" dirty="0" smtClean="0"/>
              <a:t>development approach</a:t>
            </a:r>
            <a:r>
              <a:rPr lang="en-US" dirty="0"/>
              <a:t>, and delivery frequency as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4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Tailoring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99" y="1456491"/>
            <a:ext cx="5963482" cy="46964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5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the Performance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tailoring considerations related to each of the performance domains include, but are </a:t>
            </a:r>
            <a:r>
              <a:rPr lang="en-US" dirty="0" smtClean="0"/>
              <a:t>not limited </a:t>
            </a:r>
            <a:r>
              <a:rPr lang="en-US" dirty="0"/>
              <a:t>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Project Team</a:t>
            </a:r>
          </a:p>
          <a:p>
            <a:pPr lvl="1"/>
            <a:r>
              <a:rPr lang="en-US" dirty="0" smtClean="0"/>
              <a:t>Development Approach and Life Cycle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Project Work</a:t>
            </a:r>
          </a:p>
          <a:p>
            <a:pPr lvl="1"/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Measurement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4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68" y="12922"/>
            <a:ext cx="6249272" cy="68399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9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5" y="513943"/>
            <a:ext cx="8383170" cy="58301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58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Tailoring involves the considered adaptation of approach, governance, and processes to </a:t>
            </a:r>
            <a:r>
              <a:rPr lang="en-US" dirty="0" smtClean="0"/>
              <a:t>make them </a:t>
            </a:r>
            <a:r>
              <a:rPr lang="en-US" dirty="0"/>
              <a:t>more suitable for the given environment and the project at hand.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the analysis</a:t>
            </a:r>
            <a:r>
              <a:rPr lang="en-US" dirty="0" smtClean="0"/>
              <a:t>, design</a:t>
            </a:r>
            <a:r>
              <a:rPr lang="en-US" dirty="0"/>
              <a:t>, and deliberate modification of the people elements, the processes employed, and the </a:t>
            </a:r>
            <a:r>
              <a:rPr lang="en-US" dirty="0" smtClean="0"/>
              <a:t>tools used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tailoring process involves four steps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initial </a:t>
            </a:r>
            <a:r>
              <a:rPr lang="en-US" dirty="0" smtClean="0"/>
              <a:t>approach</a:t>
            </a:r>
          </a:p>
          <a:p>
            <a:pPr lvl="2"/>
            <a:r>
              <a:rPr lang="en-US" dirty="0" smtClean="0"/>
              <a:t>Tailor </a:t>
            </a:r>
            <a:r>
              <a:rPr lang="en-US" dirty="0"/>
              <a:t>for the </a:t>
            </a:r>
            <a:r>
              <a:rPr lang="en-US" dirty="0" smtClean="0"/>
              <a:t>organization</a:t>
            </a:r>
          </a:p>
          <a:p>
            <a:pPr lvl="2"/>
            <a:r>
              <a:rPr lang="en-US" dirty="0" smtClean="0"/>
              <a:t>Tailor </a:t>
            </a:r>
            <a:r>
              <a:rPr lang="en-US" dirty="0"/>
              <a:t>for the </a:t>
            </a:r>
            <a:r>
              <a:rPr lang="en-US" dirty="0" smtClean="0"/>
              <a:t>project</a:t>
            </a:r>
          </a:p>
          <a:p>
            <a:pPr lvl="2"/>
            <a:r>
              <a:rPr lang="en-US" dirty="0" smtClean="0"/>
              <a:t>Implement </a:t>
            </a:r>
            <a:r>
              <a:rPr lang="en-US" dirty="0"/>
              <a:t>ongoing </a:t>
            </a:r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3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Models, Methods</a:t>
            </a:r>
            <a:r>
              <a:rPr lang="en-US" dirty="0" smtClean="0"/>
              <a:t>, and </a:t>
            </a:r>
            <a:r>
              <a:rPr lang="en-US" dirty="0"/>
              <a:t>Artifacts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26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Models, Methods, and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section provides a high-level description of some commonly used models, methods, </a:t>
            </a:r>
            <a:r>
              <a:rPr lang="en-US" dirty="0" smtClean="0"/>
              <a:t>and artifacts </a:t>
            </a:r>
            <a:r>
              <a:rPr lang="en-US" dirty="0"/>
              <a:t>that are useful in managing projects.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items listed in this section are not intended to </a:t>
            </a:r>
            <a:r>
              <a:rPr lang="en-US" dirty="0" smtClean="0"/>
              <a:t>be exhaustive </a:t>
            </a:r>
            <a:r>
              <a:rPr lang="en-US" dirty="0"/>
              <a:t>or prescriptive, but rather to help project teams think about the options available to them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4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Models, Methods, and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context of this guide, terms are defined as follows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</a:t>
            </a:r>
          </a:p>
          <a:p>
            <a:pPr lvl="2"/>
            <a:r>
              <a:rPr lang="en-US" dirty="0" smtClean="0"/>
              <a:t>A model is a thinking strategy to explain a process, framework, or phenomenon.</a:t>
            </a:r>
          </a:p>
          <a:p>
            <a:pPr lvl="1"/>
            <a:r>
              <a:rPr lang="en-US" dirty="0" smtClean="0"/>
              <a:t>Method</a:t>
            </a:r>
          </a:p>
          <a:p>
            <a:pPr lvl="2"/>
            <a:r>
              <a:rPr lang="en-US" dirty="0" smtClean="0"/>
              <a:t>A method is the means for achieving an outcome, output, result, or project deliverable.</a:t>
            </a:r>
          </a:p>
          <a:p>
            <a:pPr lvl="1"/>
            <a:r>
              <a:rPr lang="en-US" dirty="0" smtClean="0"/>
              <a:t>Artifact</a:t>
            </a:r>
          </a:p>
          <a:p>
            <a:pPr lvl="2"/>
            <a:r>
              <a:rPr lang="en-US" dirty="0" smtClean="0"/>
              <a:t>An artifact can be a template, document, output, or project deliverable.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67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56" y="64008"/>
            <a:ext cx="6991923" cy="65068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Models, Methods, and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with any process, the use of models, methods, and artifacts has associated costs related </a:t>
            </a:r>
            <a:r>
              <a:rPr lang="en-US" dirty="0" smtClean="0"/>
              <a:t>to time</a:t>
            </a:r>
            <a:r>
              <a:rPr lang="en-US" dirty="0"/>
              <a:t>, level of expertise/proficiency in use, impact on productivity, etc.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teams should </a:t>
            </a:r>
            <a:r>
              <a:rPr lang="en-US" dirty="0" smtClean="0"/>
              <a:t>consider these </a:t>
            </a:r>
            <a:r>
              <a:rPr lang="en-US" dirty="0"/>
              <a:t>implications when deciding which elements to use.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much as possible, project teams </a:t>
            </a:r>
            <a:r>
              <a:rPr lang="en-US" dirty="0" smtClean="0"/>
              <a:t>should avoid </a:t>
            </a:r>
            <a:r>
              <a:rPr lang="en-US" dirty="0"/>
              <a:t>using anything that:</a:t>
            </a:r>
          </a:p>
          <a:p>
            <a:pPr lvl="1"/>
            <a:r>
              <a:rPr lang="en-US" dirty="0" smtClean="0"/>
              <a:t>Duplicates </a:t>
            </a:r>
            <a:r>
              <a:rPr lang="en-US" dirty="0"/>
              <a:t>or adds unnecessary effort,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not useful to the project team and its stakeholders,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/>
              <a:t>incorrect or misleading information, or</a:t>
            </a:r>
          </a:p>
          <a:p>
            <a:pPr lvl="1"/>
            <a:r>
              <a:rPr lang="en-US" dirty="0" smtClean="0"/>
              <a:t>Caters </a:t>
            </a:r>
            <a:r>
              <a:rPr lang="en-US" dirty="0"/>
              <a:t>to individual needs versus those of the project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30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Situational leadership </a:t>
            </a:r>
            <a:r>
              <a:rPr lang="en-US" dirty="0" smtClean="0"/>
              <a:t>models</a:t>
            </a:r>
          </a:p>
          <a:p>
            <a:pPr lvl="1"/>
            <a:r>
              <a:rPr lang="en-US" dirty="0"/>
              <a:t>Situational Leadership® </a:t>
            </a:r>
            <a:r>
              <a:rPr lang="en-US" dirty="0" smtClean="0"/>
              <a:t>II</a:t>
            </a:r>
          </a:p>
          <a:p>
            <a:pPr lvl="1"/>
            <a:r>
              <a:rPr lang="en-US" dirty="0"/>
              <a:t>OSCAR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Communication models</a:t>
            </a:r>
          </a:p>
          <a:p>
            <a:pPr lvl="1"/>
            <a:r>
              <a:rPr lang="en-US" dirty="0"/>
              <a:t>Cross-Cultural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/>
              <a:t>Effectiveness of Communication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/>
              <a:t>Gulf of Execution and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Different Coaching Models | The Challenge Initia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62" y="4154170"/>
            <a:ext cx="2994048" cy="22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sey and Blanchard Situational Leadership Model EXPLAINED | B2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51" y="1207300"/>
            <a:ext cx="2471105" cy="29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4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Motivational models</a:t>
            </a:r>
          </a:p>
          <a:p>
            <a:pPr lvl="1"/>
            <a:r>
              <a:rPr lang="en-US" dirty="0"/>
              <a:t>Hygiene and Motivational </a:t>
            </a:r>
            <a:r>
              <a:rPr lang="en-US" dirty="0" smtClean="0"/>
              <a:t>Factors</a:t>
            </a:r>
          </a:p>
          <a:p>
            <a:pPr lvl="1"/>
            <a:r>
              <a:rPr lang="en-US" dirty="0"/>
              <a:t>Intrinsic versus Extrinsic </a:t>
            </a:r>
            <a:r>
              <a:rPr lang="en-US" dirty="0" smtClean="0"/>
              <a:t>Motivation</a:t>
            </a:r>
          </a:p>
          <a:p>
            <a:pPr lvl="1"/>
            <a:r>
              <a:rPr lang="en-US" dirty="0"/>
              <a:t>Theory of </a:t>
            </a:r>
            <a:r>
              <a:rPr lang="en-US" dirty="0" smtClean="0"/>
              <a:t>Needs</a:t>
            </a:r>
          </a:p>
          <a:p>
            <a:pPr lvl="1"/>
            <a:r>
              <a:rPr lang="en-US" dirty="0"/>
              <a:t>Theory X, Theory Y, and Theory </a:t>
            </a:r>
            <a:r>
              <a:rPr lang="en-US" dirty="0" smtClean="0"/>
              <a:t>Z</a:t>
            </a:r>
          </a:p>
          <a:p>
            <a:r>
              <a:rPr lang="en-US" dirty="0" smtClean="0"/>
              <a:t>Change models</a:t>
            </a:r>
          </a:p>
          <a:p>
            <a:pPr lvl="1"/>
            <a:r>
              <a:rPr lang="en-US" dirty="0"/>
              <a:t>Managing Change in </a:t>
            </a:r>
            <a:r>
              <a:rPr lang="en-US" dirty="0" smtClean="0"/>
              <a:t>Organizations</a:t>
            </a:r>
          </a:p>
          <a:p>
            <a:pPr lvl="1"/>
            <a:r>
              <a:rPr lang="en-US" dirty="0"/>
              <a:t>ADKAR®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The 8-Step Process for Leading </a:t>
            </a:r>
            <a:r>
              <a:rPr lang="en-US" dirty="0" smtClean="0"/>
              <a:t>Change</a:t>
            </a:r>
          </a:p>
          <a:p>
            <a:pPr lvl="1"/>
            <a:r>
              <a:rPr lang="en-US" dirty="0"/>
              <a:t>Virginia </a:t>
            </a:r>
            <a:r>
              <a:rPr lang="en-US" dirty="0" err="1"/>
              <a:t>Satir</a:t>
            </a:r>
            <a:r>
              <a:rPr lang="en-US" dirty="0"/>
              <a:t> Change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Transition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0" name="Picture 2" descr="Theory X and Theory Y and Theory Z | Theories, Public relations, Leade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406880"/>
            <a:ext cx="4555080" cy="24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rstanding the ADKAR Change Management 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8" y="4087469"/>
            <a:ext cx="3503690" cy="23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50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models</a:t>
            </a:r>
          </a:p>
          <a:p>
            <a:pPr lvl="1"/>
            <a:r>
              <a:rPr lang="en-US" dirty="0" err="1"/>
              <a:t>Cynefin</a:t>
            </a:r>
            <a:r>
              <a:rPr lang="en-US" dirty="0"/>
              <a:t>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/>
              <a:t>Stacey </a:t>
            </a:r>
            <a:r>
              <a:rPr lang="en-US" dirty="0" smtClean="0"/>
              <a:t>Matrix</a:t>
            </a:r>
          </a:p>
          <a:p>
            <a:r>
              <a:rPr lang="en-US" dirty="0"/>
              <a:t>Project </a:t>
            </a:r>
            <a:r>
              <a:rPr lang="en-US" dirty="0" smtClean="0"/>
              <a:t>team development models</a:t>
            </a:r>
          </a:p>
          <a:p>
            <a:pPr lvl="1"/>
            <a:r>
              <a:rPr lang="en-US" dirty="0"/>
              <a:t>Tuckman </a:t>
            </a:r>
            <a:r>
              <a:rPr lang="en-US" dirty="0" smtClean="0"/>
              <a:t>Ladder</a:t>
            </a:r>
          </a:p>
          <a:p>
            <a:pPr lvl="1"/>
            <a:r>
              <a:rPr lang="en-US" dirty="0"/>
              <a:t>Drexler/</a:t>
            </a:r>
            <a:r>
              <a:rPr lang="en-US" dirty="0" err="1"/>
              <a:t>Sibbet</a:t>
            </a:r>
            <a:r>
              <a:rPr lang="en-US" dirty="0"/>
              <a:t> Team Performance </a:t>
            </a:r>
            <a:r>
              <a:rPr lang="en-US" dirty="0" smtClean="0"/>
              <a:t>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 descr="Cynefin Framework – Agemba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45" y="1294645"/>
            <a:ext cx="2709100" cy="27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acey Matrix – A Practical Tool for Complex Decisions and Pro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44" y="3924136"/>
            <a:ext cx="3076512" cy="2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uckman Ladder PMP model for team development - Full Guide to Ladder's  Stages - Bakk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3" y="3992884"/>
            <a:ext cx="3339063" cy="25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60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models</a:t>
            </a:r>
          </a:p>
          <a:p>
            <a:pPr lvl="1"/>
            <a:r>
              <a:rPr lang="en-US" dirty="0"/>
              <a:t>Conflict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Negotiation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/>
              <a:t>Process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Salience </a:t>
            </a:r>
            <a:r>
              <a:rPr lang="en-US" dirty="0" smtClean="0"/>
              <a:t>Model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39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63" y="56200"/>
            <a:ext cx="6497886" cy="6756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0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gathering and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Estimating</a:t>
            </a:r>
          </a:p>
          <a:p>
            <a:r>
              <a:rPr lang="en-US" dirty="0" smtClean="0"/>
              <a:t>Meetings and events</a:t>
            </a:r>
          </a:p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29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07" y="116007"/>
            <a:ext cx="6210805" cy="67419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5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188" y="82296"/>
            <a:ext cx="5834485" cy="66252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Tailoring is the deliberate adaptation of the project management approach, governance, </a:t>
            </a:r>
            <a:r>
              <a:rPr lang="en-US" dirty="0" smtClean="0"/>
              <a:t>and processes </a:t>
            </a:r>
            <a:r>
              <a:rPr lang="en-US" dirty="0"/>
              <a:t>to make them more suitable for the given environment and the work at hand.</a:t>
            </a:r>
          </a:p>
          <a:p>
            <a:r>
              <a:rPr lang="en-US" dirty="0"/>
              <a:t>In a project environment, tailoring considers the development approach, processes, </a:t>
            </a:r>
            <a:r>
              <a:rPr lang="en-US" dirty="0" smtClean="0"/>
              <a:t>project life </a:t>
            </a:r>
            <a:r>
              <a:rPr lang="en-US" dirty="0"/>
              <a:t>cycle, deliverables, and choice of people with whom to engage.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4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Artifacts</a:t>
            </a:r>
          </a:p>
          <a:p>
            <a:r>
              <a:rPr lang="en-US" dirty="0"/>
              <a:t>Logs and </a:t>
            </a:r>
            <a:r>
              <a:rPr lang="en-US" dirty="0" smtClean="0"/>
              <a:t>registers</a:t>
            </a:r>
          </a:p>
          <a:p>
            <a:r>
              <a:rPr lang="en-US" dirty="0" smtClean="0"/>
              <a:t>Plans</a:t>
            </a:r>
          </a:p>
          <a:p>
            <a:r>
              <a:rPr lang="en-US" dirty="0"/>
              <a:t>Hierarchy </a:t>
            </a:r>
            <a:r>
              <a:rPr lang="en-US" dirty="0" smtClean="0"/>
              <a:t>charts</a:t>
            </a:r>
          </a:p>
          <a:p>
            <a:r>
              <a:rPr lang="en-US" dirty="0" smtClean="0"/>
              <a:t>Baselines</a:t>
            </a:r>
          </a:p>
          <a:p>
            <a:r>
              <a:rPr lang="en-US" dirty="0"/>
              <a:t>Visual data and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Agreements and contracts</a:t>
            </a:r>
          </a:p>
          <a:p>
            <a:r>
              <a:rPr lang="en-US" dirty="0" smtClean="0"/>
              <a:t>Other artifacts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72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32" y="192023"/>
            <a:ext cx="6391634" cy="64085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3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22" y="0"/>
            <a:ext cx="6836978" cy="6827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0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90" y="146304"/>
            <a:ext cx="6318678" cy="65184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Tailoring involves understanding the project context, goals, and operating environment. </a:t>
            </a:r>
            <a:endParaRPr lang="en-US" dirty="0" smtClean="0"/>
          </a:p>
          <a:p>
            <a:r>
              <a:rPr lang="en-US" dirty="0" smtClean="0"/>
              <a:t>Projects operate </a:t>
            </a:r>
            <a:r>
              <a:rPr lang="en-US" dirty="0"/>
              <a:t>in complex environments that need to balance potentially competing demands that include</a:t>
            </a:r>
            <a:r>
              <a:rPr lang="en-US" dirty="0" smtClean="0"/>
              <a:t>, but </a:t>
            </a:r>
            <a:r>
              <a:rPr lang="en-US" dirty="0"/>
              <a:t>are not limited to:</a:t>
            </a:r>
          </a:p>
          <a:p>
            <a:pPr lvl="1"/>
            <a:r>
              <a:rPr lang="en-US" dirty="0" smtClean="0"/>
              <a:t>Delivering </a:t>
            </a:r>
            <a:r>
              <a:rPr lang="en-US" dirty="0"/>
              <a:t>as quickly as possible,</a:t>
            </a:r>
          </a:p>
          <a:p>
            <a:pPr lvl="1"/>
            <a:r>
              <a:rPr lang="en-US" dirty="0" smtClean="0"/>
              <a:t>Minimizing </a:t>
            </a:r>
            <a:r>
              <a:rPr lang="en-US" dirty="0"/>
              <a:t>project costs,</a:t>
            </a:r>
          </a:p>
          <a:p>
            <a:pPr lvl="1"/>
            <a:r>
              <a:rPr lang="en-US" dirty="0" smtClean="0"/>
              <a:t>Optimizing </a:t>
            </a:r>
            <a:r>
              <a:rPr lang="en-US" dirty="0"/>
              <a:t>the value delivered,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high-quality deliverables and outcomes,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compliance with regulatory standards,</a:t>
            </a:r>
          </a:p>
          <a:p>
            <a:pPr lvl="1"/>
            <a:r>
              <a:rPr lang="en-US" dirty="0" smtClean="0"/>
              <a:t>Satisfying </a:t>
            </a:r>
            <a:r>
              <a:rPr lang="en-US" dirty="0"/>
              <a:t>diverse stakeholder expectations, and</a:t>
            </a:r>
          </a:p>
          <a:p>
            <a:pPr lvl="1"/>
            <a:r>
              <a:rPr lang="en-US" dirty="0" smtClean="0"/>
              <a:t>Adapting </a:t>
            </a:r>
            <a:r>
              <a:rPr lang="en-US" dirty="0"/>
              <a:t>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9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Tailoring is performed to better suit the organization, operating environment, and project needs.</a:t>
            </a:r>
          </a:p>
          <a:p>
            <a:r>
              <a:rPr lang="en-US" dirty="0"/>
              <a:t>Many variables factor into the tailoring process, including the criticality of the project and the </a:t>
            </a:r>
            <a:r>
              <a:rPr lang="en-US" dirty="0" smtClean="0"/>
              <a:t>number of </a:t>
            </a:r>
            <a:r>
              <a:rPr lang="en-US" dirty="0"/>
              <a:t>stakeholders involved.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these variables as an example, it is evident that the rigor, </a:t>
            </a:r>
            <a:r>
              <a:rPr lang="en-US" dirty="0" smtClean="0"/>
              <a:t>checks and </a:t>
            </a:r>
            <a:r>
              <a:rPr lang="en-US" dirty="0"/>
              <a:t>balances, and reporting required for a critical project (e.g., building a nuclear reactor) are </a:t>
            </a:r>
            <a:r>
              <a:rPr lang="en-US" dirty="0" smtClean="0"/>
              <a:t>much greater </a:t>
            </a:r>
            <a:r>
              <a:rPr lang="en-US" dirty="0"/>
              <a:t>than those for building a new office building.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Tailoring produces direct and indirect benefits to organizations.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include, but are </a:t>
            </a:r>
            <a:r>
              <a:rPr lang="en-US" dirty="0" smtClean="0"/>
              <a:t>not limited </a:t>
            </a:r>
            <a:r>
              <a:rPr lang="en-US" dirty="0"/>
              <a:t>to: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commitment from project team members who helped to tailor the approach,</a:t>
            </a:r>
          </a:p>
          <a:p>
            <a:pPr lvl="1"/>
            <a:r>
              <a:rPr lang="en-US" dirty="0" smtClean="0"/>
              <a:t>Customer-oriented </a:t>
            </a:r>
            <a:r>
              <a:rPr lang="en-US" dirty="0"/>
              <a:t>focus, as the needs of the customer are an important influencing </a:t>
            </a:r>
            <a:r>
              <a:rPr lang="en-US" dirty="0" smtClean="0"/>
              <a:t>factor in </a:t>
            </a:r>
            <a:r>
              <a:rPr lang="en-US" dirty="0"/>
              <a:t>its development, and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efficient use of project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aspects that can be tailored include:</a:t>
            </a:r>
          </a:p>
          <a:p>
            <a:pPr lvl="1"/>
            <a:r>
              <a:rPr lang="en-US" dirty="0" smtClean="0"/>
              <a:t>Life </a:t>
            </a:r>
            <a:r>
              <a:rPr lang="en-US" dirty="0"/>
              <a:t>cycle and development approach selection,</a:t>
            </a:r>
          </a:p>
          <a:p>
            <a:pPr lvl="1"/>
            <a:r>
              <a:rPr lang="en-US" dirty="0" smtClean="0"/>
              <a:t>Processes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Engagement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Tools</a:t>
            </a:r>
            <a:r>
              <a:rPr lang="en-US" dirty="0"/>
              <a:t>, and</a:t>
            </a:r>
          </a:p>
          <a:p>
            <a:pPr lvl="1"/>
            <a:r>
              <a:rPr lang="en-US" dirty="0" smtClean="0"/>
              <a:t>Methods </a:t>
            </a:r>
            <a:r>
              <a:rPr lang="en-US" dirty="0"/>
              <a:t>and artifacts.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Tailor?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aspects that can be tailored include:</a:t>
            </a:r>
          </a:p>
          <a:p>
            <a:pPr lvl="1"/>
            <a:r>
              <a:rPr lang="en-US" dirty="0" smtClean="0"/>
              <a:t>Life </a:t>
            </a:r>
            <a:r>
              <a:rPr lang="en-US" dirty="0"/>
              <a:t>cycle and development approach selection,</a:t>
            </a:r>
          </a:p>
          <a:p>
            <a:pPr lvl="2"/>
            <a:r>
              <a:rPr lang="en-US" dirty="0"/>
              <a:t>Deciding on a life cycle and the phases of the life cycle is an example of tailoring. </a:t>
            </a:r>
            <a:endParaRPr lang="en-US" dirty="0" smtClean="0"/>
          </a:p>
          <a:p>
            <a:pPr lvl="2"/>
            <a:r>
              <a:rPr lang="en-US" dirty="0" smtClean="0"/>
              <a:t>Additional tailoring </a:t>
            </a:r>
            <a:r>
              <a:rPr lang="en-US" dirty="0"/>
              <a:t>can be done when selecting the development and delivery approach for the project. </a:t>
            </a:r>
            <a:endParaRPr lang="en-US" dirty="0" smtClean="0"/>
          </a:p>
          <a:p>
            <a:pPr lvl="2"/>
            <a:r>
              <a:rPr lang="en-US" dirty="0" smtClean="0"/>
              <a:t>Some large </a:t>
            </a:r>
            <a:r>
              <a:rPr lang="en-US" dirty="0"/>
              <a:t>projects may use a combination of development and delivery approaches simultaneously.</a:t>
            </a:r>
          </a:p>
          <a:p>
            <a:pPr lvl="2"/>
            <a:r>
              <a:rPr lang="en-US" dirty="0"/>
              <a:t>For instance, building a new data center could involve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a) the use of predictive approaches for </a:t>
            </a:r>
            <a:r>
              <a:rPr lang="en-US" dirty="0" smtClean="0"/>
              <a:t>the physical </a:t>
            </a:r>
            <a:r>
              <a:rPr lang="en-US" dirty="0"/>
              <a:t>building construction and finishing and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b) an iterative approach for understanding </a:t>
            </a:r>
            <a:r>
              <a:rPr lang="en-US" dirty="0" smtClean="0"/>
              <a:t>and establishing </a:t>
            </a:r>
            <a:r>
              <a:rPr lang="en-US" dirty="0"/>
              <a:t>the computing capabilities required. </a:t>
            </a:r>
            <a:endParaRPr lang="en-US" dirty="0" smtClean="0"/>
          </a:p>
          <a:p>
            <a:pPr lvl="3"/>
            <a:r>
              <a:rPr lang="en-US" dirty="0" smtClean="0"/>
              <a:t>Viewed </a:t>
            </a:r>
            <a:r>
              <a:rPr lang="en-US" dirty="0"/>
              <a:t>from a project level, this combination </a:t>
            </a:r>
            <a:r>
              <a:rPr lang="en-US" dirty="0" smtClean="0"/>
              <a:t>of approaches </a:t>
            </a:r>
            <a:r>
              <a:rPr lang="en-US" dirty="0"/>
              <a:t>represents a hybrid approach, but the construction team and the computing team </a:t>
            </a:r>
            <a:r>
              <a:rPr lang="en-US" dirty="0" smtClean="0"/>
              <a:t>may only </a:t>
            </a:r>
            <a:r>
              <a:rPr lang="en-US" dirty="0"/>
              <a:t>experience a predictive or iterative development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8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1433</Words>
  <Application>Microsoft Office PowerPoint</Application>
  <PresentationFormat>Widescreen</PresentationFormat>
  <Paragraphs>246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Candara</vt:lpstr>
      <vt:lpstr>Office Theme</vt:lpstr>
      <vt:lpstr>Tailoring, Models, Methods, and Artifacts</vt:lpstr>
      <vt:lpstr>Outline</vt:lpstr>
      <vt:lpstr>Tailoring</vt:lpstr>
      <vt:lpstr>Tailoring</vt:lpstr>
      <vt:lpstr>Tailoring</vt:lpstr>
      <vt:lpstr>Why Tailor?</vt:lpstr>
      <vt:lpstr>Why Tailor?</vt:lpstr>
      <vt:lpstr>What to Tailor?</vt:lpstr>
      <vt:lpstr>What to Tailor?</vt:lpstr>
      <vt:lpstr>What to Tailor?</vt:lpstr>
      <vt:lpstr>What to Tailor?</vt:lpstr>
      <vt:lpstr>What to Tailor?</vt:lpstr>
      <vt:lpstr>What to Tailor?</vt:lpstr>
      <vt:lpstr>The Tailoring Process</vt:lpstr>
      <vt:lpstr>Selecting the Initial Development Approach</vt:lpstr>
      <vt:lpstr>Assessing the Organizational and Project Factors When Tailoring</vt:lpstr>
      <vt:lpstr>Tailoring for the Project</vt:lpstr>
      <vt:lpstr>Tailoring for the Project</vt:lpstr>
      <vt:lpstr>Tailoring for the Project</vt:lpstr>
      <vt:lpstr>Tailoring for the Project</vt:lpstr>
      <vt:lpstr>Implement Ongoing Improvement</vt:lpstr>
      <vt:lpstr>The Tailoring Process</vt:lpstr>
      <vt:lpstr>Tailoring the Performance Domain</vt:lpstr>
      <vt:lpstr>PowerPoint Presentation</vt:lpstr>
      <vt:lpstr>PowerPoint Presentation</vt:lpstr>
      <vt:lpstr>Summary</vt:lpstr>
      <vt:lpstr>Models, Methods, and Artifacts</vt:lpstr>
      <vt:lpstr>Models, Methods, and Artifacts</vt:lpstr>
      <vt:lpstr>Models, Methods, and Artifacts</vt:lpstr>
      <vt:lpstr>PowerPoint Presentation</vt:lpstr>
      <vt:lpstr>Models, Methods, and Artifacts</vt:lpstr>
      <vt:lpstr>Commonly Used Models</vt:lpstr>
      <vt:lpstr>Commonly Used Models</vt:lpstr>
      <vt:lpstr>Commonly Used Models</vt:lpstr>
      <vt:lpstr>Commonly Used Models</vt:lpstr>
      <vt:lpstr>PowerPoint Presentation</vt:lpstr>
      <vt:lpstr>Commonly Used Methods</vt:lpstr>
      <vt:lpstr>PowerPoint Presentation</vt:lpstr>
      <vt:lpstr>PowerPoint Presentation</vt:lpstr>
      <vt:lpstr>Commonly Used Artifacts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Dr. Mamdouh Alenezi</cp:lastModifiedBy>
  <cp:revision>168</cp:revision>
  <cp:lastPrinted>2021-10-18T07:27:50Z</cp:lastPrinted>
  <dcterms:created xsi:type="dcterms:W3CDTF">2021-10-12T10:09:12Z</dcterms:created>
  <dcterms:modified xsi:type="dcterms:W3CDTF">2023-02-09T05:53:16Z</dcterms:modified>
</cp:coreProperties>
</file>